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256" r:id="rId2"/>
    <p:sldId id="257" r:id="rId3"/>
    <p:sldId id="262" r:id="rId4"/>
    <p:sldId id="263" r:id="rId5"/>
    <p:sldId id="276" r:id="rId6"/>
    <p:sldId id="265" r:id="rId7"/>
    <p:sldId id="264" r:id="rId8"/>
    <p:sldId id="277" r:id="rId9"/>
    <p:sldId id="266" r:id="rId10"/>
    <p:sldId id="267" r:id="rId11"/>
    <p:sldId id="270" r:id="rId12"/>
    <p:sldId id="268" r:id="rId13"/>
    <p:sldId id="274" r:id="rId14"/>
    <p:sldId id="273" r:id="rId15"/>
    <p:sldId id="272" r:id="rId16"/>
    <p:sldId id="278" r:id="rId17"/>
    <p:sldId id="280" r:id="rId18"/>
    <p:sldId id="279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>
        <p:scale>
          <a:sx n="70" d="100"/>
          <a:sy n="70" d="100"/>
        </p:scale>
        <p:origin x="-1302" y="3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2D14E9-172C-40B6-9326-308CC0FD5C92}" type="datetimeFigureOut">
              <a:rPr lang="ru-RU" smtClean="0"/>
              <a:t>08.10.2020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EFBB0D7-FCEF-4BEB-9E62-ED40490EAD04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EFBB0D7-FCEF-4BEB-9E62-ED40490EAD04}" type="slidenum">
              <a:rPr lang="ru-RU" smtClean="0"/>
              <a:t>4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EFBB0D7-FCEF-4BEB-9E62-ED40490EAD04}" type="slidenum">
              <a:rPr lang="ru-RU" smtClean="0"/>
              <a:t>5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7C55ED-C9A8-468B-B9B1-4DAAA94870CB}" type="datetimeFigureOut">
              <a:rPr lang="ru-RU" smtClean="0"/>
              <a:pPr/>
              <a:t>08.10.2020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2F03EF-42BC-42AE-95FE-D35A7F7DB99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7C55ED-C9A8-468B-B9B1-4DAAA94870CB}" type="datetimeFigureOut">
              <a:rPr lang="ru-RU" smtClean="0"/>
              <a:pPr/>
              <a:t>08.10.2020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2F03EF-42BC-42AE-95FE-D35A7F7DB99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7C55ED-C9A8-468B-B9B1-4DAAA94870CB}" type="datetimeFigureOut">
              <a:rPr lang="ru-RU" smtClean="0"/>
              <a:pPr/>
              <a:t>08.10.2020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2F03EF-42BC-42AE-95FE-D35A7F7DB99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7C55ED-C9A8-468B-B9B1-4DAAA94870CB}" type="datetimeFigureOut">
              <a:rPr lang="ru-RU" smtClean="0"/>
              <a:pPr/>
              <a:t>08.10.2020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2F03EF-42BC-42AE-95FE-D35A7F7DB99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7C55ED-C9A8-468B-B9B1-4DAAA94870CB}" type="datetimeFigureOut">
              <a:rPr lang="ru-RU" smtClean="0"/>
              <a:pPr/>
              <a:t>08.10.2020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2F03EF-42BC-42AE-95FE-D35A7F7DB99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7C55ED-C9A8-468B-B9B1-4DAAA94870CB}" type="datetimeFigureOut">
              <a:rPr lang="ru-RU" smtClean="0"/>
              <a:pPr/>
              <a:t>08.10.2020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2F03EF-42BC-42AE-95FE-D35A7F7DB99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7C55ED-C9A8-468B-B9B1-4DAAA94870CB}" type="datetimeFigureOut">
              <a:rPr lang="ru-RU" smtClean="0"/>
              <a:pPr/>
              <a:t>08.10.2020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2F03EF-42BC-42AE-95FE-D35A7F7DB99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7C55ED-C9A8-468B-B9B1-4DAAA94870CB}" type="datetimeFigureOut">
              <a:rPr lang="ru-RU" smtClean="0"/>
              <a:pPr/>
              <a:t>08.10.2020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2F03EF-42BC-42AE-95FE-D35A7F7DB99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7C55ED-C9A8-468B-B9B1-4DAAA94870CB}" type="datetimeFigureOut">
              <a:rPr lang="ru-RU" smtClean="0"/>
              <a:pPr/>
              <a:t>08.10.2020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2F03EF-42BC-42AE-95FE-D35A7F7DB99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7C55ED-C9A8-468B-B9B1-4DAAA94870CB}" type="datetimeFigureOut">
              <a:rPr lang="ru-RU" smtClean="0"/>
              <a:pPr/>
              <a:t>08.10.2020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2F03EF-42BC-42AE-95FE-D35A7F7DB99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7C55ED-C9A8-468B-B9B1-4DAAA94870CB}" type="datetimeFigureOut">
              <a:rPr lang="ru-RU" smtClean="0"/>
              <a:pPr/>
              <a:t>08.10.2020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2F03EF-42BC-42AE-95FE-D35A7F7DB99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7C55ED-C9A8-468B-B9B1-4DAAA94870CB}" type="datetimeFigureOut">
              <a:rPr lang="ru-RU" smtClean="0"/>
              <a:pPr/>
              <a:t>08.10.2020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2F03EF-42BC-42AE-95FE-D35A7F7DB997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ru-RU" b="1" dirty="0" smtClean="0">
                <a:latin typeface="Times New Roman" pitchFamily="18" charset="0"/>
                <a:cs typeface="Times New Roman" pitchFamily="18" charset="0"/>
              </a:rPr>
              <a:t>C</a:t>
            </a:r>
            <a:r>
              <a:rPr lang="kk-KZ" altLang="ru-RU" b="1" dirty="0" smtClean="0">
                <a:latin typeface="Times New Roman" pitchFamily="18" charset="0"/>
                <a:cs typeface="Times New Roman" pitchFamily="18" charset="0"/>
              </a:rPr>
              <a:t>ТРУКТУРА ПОЧВ</a:t>
            </a:r>
            <a:endParaRPr lang="ru-RU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533400" y="609600"/>
            <a:ext cx="81534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Сложение почвы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– это внешнее выражение ее плотности, которое зависит от свойств породы, на которой образовалась почва, и структурных свойств почвы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endParaRPr lang="kk-KZ" altLang="ru-RU" b="1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altLang="ru-RU" i="1" dirty="0" smtClean="0">
                <a:latin typeface="Times New Roman" pitchFamily="18" charset="0"/>
                <a:cs typeface="Times New Roman" pitchFamily="18" charset="0"/>
              </a:rPr>
              <a:t>Это зависит от типа почвы и расположения зерен. Размерные характеристики могут быть рассчитаны по объемному весу (объемному весу) и общей пористости. В поле, если мы внимательно посмотрим на разные слои, мы можем увидеть потрескавшиеся сети разной формы и размера, дыры или поры, как птичьи гнезда, норы.</a:t>
            </a:r>
            <a:endParaRPr lang="ru-RU" i="1" dirty="0"/>
          </a:p>
        </p:txBody>
      </p:sp>
      <p:pic>
        <p:nvPicPr>
          <p:cNvPr id="2050" name="Picture 2" descr="Пористость (порозность) почвы | Сад и огород. Советы. | Яндекс Дзен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7200" y="3276600"/>
            <a:ext cx="4064000" cy="3048000"/>
          </a:xfrm>
          <a:prstGeom prst="rect">
            <a:avLst/>
          </a:prstGeom>
          <a:noFill/>
        </p:spPr>
      </p:pic>
      <p:pic>
        <p:nvPicPr>
          <p:cNvPr id="2052" name="Picture 4" descr="Виды почв, их особенности и способы улучшения. Основные типы почв. Фото —  Ботаничка.ru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48200" y="3276600"/>
            <a:ext cx="4064000" cy="3048000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2438400" y="133290"/>
            <a:ext cx="45720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Сложение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почвенных горизонтов 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533400" y="533400"/>
            <a:ext cx="7848600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1200"/>
              </a:spcAft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По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плотности различают следующие типы сложения: •рассыпчатое сложение – свойственно песчаным почвам, где отдельные механические частицы не сцементированы, в сухом состоянии рассыпаются. 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spcAft>
                <a:spcPts val="1200"/>
              </a:spcAft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•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рыхлое сложение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– наблюдается в почвах с хорошо выраженной комковато-зернистой структурой. Характерно для пахотных горизонтов почв (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Ап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). 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spcAft>
                <a:spcPts val="1200"/>
              </a:spcAft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•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уплотненное сложение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характерно для всех горизонтов тяжелых почв и иллювиальных горизонтов (В) легких почв 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spcAft>
                <a:spcPts val="1200"/>
              </a:spcAft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•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плотное сложение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– свойственно большинству суглинистых и глинистых почв, особенно их иллювиальным горизонтам (В), где вследствие обогащения илистыми фракциями происходит цементация почвенных частичек. 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spcAft>
                <a:spcPts val="1200"/>
              </a:spcAft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•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слитное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(очень плотное) сложение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– является характерным свойством связных глинистых бесструктурных почв. Характерно для солонцов в сухом состоянии.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505200" y="304800"/>
            <a:ext cx="213847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Влажность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почвы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81000" y="838200"/>
            <a:ext cx="8305800" cy="39087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Влажность не является устойчивым признаком почвы. Она зависит от многих факторов: метеорологических условий, уровня грунтовых вод, механического состава почвы и т. д. Например, при одинаковом содержании влаги в почве песчаные (легкие) горизонты будут казаться влажнее глинистых (тяжелых).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spcAft>
                <a:spcPts val="1200"/>
              </a:spcAft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При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полевых исследованиях различают пять степеней влажности почв: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spcAft>
                <a:spcPts val="1200"/>
              </a:spcAft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•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Сухая – почва пылит при легком дуновении ветра.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spcAft>
                <a:spcPts val="1200"/>
              </a:spcAft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•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Свежая – комок почвы в руке оставляет незаметный влажный след.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spcAft>
                <a:spcPts val="1200"/>
              </a:spcAft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•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Влажная – сжатый комок почвы в руке оставляет заметный влажный след.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spcAft>
                <a:spcPts val="1200"/>
              </a:spcAft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•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Сырая – из комка выделяется немного воды.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spcAft>
                <a:spcPts val="1200"/>
              </a:spcAft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•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Мокрая – из комка выделяется много воды, пески, супеси «плывут».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3400" y="914400"/>
            <a:ext cx="822960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Окраска почвы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– это морфологический признак, который зависит от генезиса почвы и характера почвообразовательных процессов.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Это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существенный показатель процессов, происходящих в почве, и принадлежности ее к тому или иному типу. Недаром многие почвы получили название в соответствии со своей окраской — подзол, краснозем, чернозем, желтозем и т.д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57200" y="304800"/>
            <a:ext cx="83058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Окраска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почвенных горизонтов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33400" y="3124200"/>
            <a:ext cx="82296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i="1" dirty="0" smtClean="0">
                <a:latin typeface="Times New Roman" pitchFamily="18" charset="0"/>
                <a:cs typeface="Times New Roman" pitchFamily="18" charset="0"/>
              </a:rPr>
              <a:t>Окраска почв имеет и большое агрономическое значение. Практики-земледельцы всех континентов с давних времен судили о качестве, о плодородии почв по их окраске. При этом плодородие почв чаще всего ставилось в зависимость от содержания гумуса, а следовательно, было связано с черной или темно-серой окраской. Цвет почвы определяется окраской тех веществ, из которых она слагается, а также физическим ее состоянием и степенью увлажнения</a:t>
            </a:r>
            <a:r>
              <a:rPr lang="ru-RU" sz="1600" i="1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Наиболее важны для окраски почв следующие группы веществ: </a:t>
            </a:r>
          </a:p>
          <a:p>
            <a:pPr lvl="0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1) гумус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; 2) соединения железа; 3) кремнекислота, углекислая известь.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33400" y="5562600"/>
            <a:ext cx="8382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i="1" dirty="0" smtClean="0">
                <a:latin typeface="Times New Roman" pitchFamily="18" charset="0"/>
                <a:cs typeface="Times New Roman" pitchFamily="18" charset="0"/>
              </a:rPr>
              <a:t>На окраску почвы влияет ее структурное состояние. Комковатые, зернистые или глыбистые почвы кажутся темнее, чем распыленные, бесструктурные. Большое влияние на окраску оказывает вода. Влажные почвы всегда более темные, чем сухие.</a:t>
            </a:r>
            <a:endParaRPr lang="ru-RU" sz="1600" i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09600" y="457200"/>
            <a:ext cx="784860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Для наиболее объективного определения цвета почвы используют шкалу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Манселла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, в котором выделяют три важных параметра: цвет (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hue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), яркость (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value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), тон (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chroma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). 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spcAft>
                <a:spcPts val="1200"/>
              </a:spcAft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Цвет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ранжируется для почвы от красного (R) до желтого (Y). 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spcAft>
                <a:spcPts val="1200"/>
              </a:spcAft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Яркость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ранжируется фактически по поглощению и отражению света - от черного до белого (от 1, чернота, до 8, белизна). 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spcAft>
                <a:spcPts val="1200"/>
              </a:spcAft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Аналогично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ранжируется тон цвета (бледный, интенсивный и т.п.) от 1 до 8.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4800" y="2971800"/>
            <a:ext cx="3343275" cy="3343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6628" name="Picture 4" descr="Краснозёмы — Википедия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810000" y="2819400"/>
            <a:ext cx="2238375" cy="3800476"/>
          </a:xfrm>
          <a:prstGeom prst="rect">
            <a:avLst/>
          </a:prstGeom>
          <a:noFill/>
        </p:spPr>
      </p:pic>
      <p:pic>
        <p:nvPicPr>
          <p:cNvPr id="26630" name="Picture 6" descr="Почвы суббореального пояса территории РФ - online presentation"/>
          <p:cNvPicPr>
            <a:picLocks noChangeAspect="1" noChangeArrowheads="1"/>
          </p:cNvPicPr>
          <p:nvPr/>
        </p:nvPicPr>
        <p:blipFill>
          <a:blip r:embed="rId4"/>
          <a:srcRect l="36719" t="17857" r="32031" b="7143"/>
          <a:stretch>
            <a:fillRect/>
          </a:stretch>
        </p:blipFill>
        <p:spPr bwMode="auto">
          <a:xfrm>
            <a:off x="6096000" y="2743200"/>
            <a:ext cx="2133600" cy="383548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95600" y="381000"/>
            <a:ext cx="356187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Новообразования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и включения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57200" y="990600"/>
            <a:ext cx="822960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НОВООБРАЗОВАНИЯ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- это специфические вторичные минералы и их скопления, которые образуются и в почве и имеют различный химический состав и форму. </a:t>
            </a:r>
          </a:p>
          <a:p>
            <a:pPr algn="just"/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Новообразования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биологического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происхождения являются продуктами механической и физиологической деятельности животных и растений. Они представляют собой извилистые ходы (червоточины), экскременты дождевых червей (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капролиты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), пустые или заполненные ходы роющих животных (кротовины), сгнившие крупные корни растений (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корневины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), узоры мелких корешков на поверхности структурных отдельностей (дендриты).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Новообразования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химического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происхождения представлены легкорастворимыми солями, гипсом, известью, оксидами железа, алюминия, марганца, гумусовыми веществами и др.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600" y="457200"/>
            <a:ext cx="8597566" cy="571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81000" y="685800"/>
            <a:ext cx="8229600" cy="4525963"/>
          </a:xfrm>
        </p:spPr>
        <p:txBody>
          <a:bodyPr>
            <a:normAutofit fontScale="55000" lnSpcReduction="20000"/>
          </a:bodyPr>
          <a:lstStyle/>
          <a:p>
            <a:pPr marL="111125" indent="-1588" algn="just">
              <a:spcBef>
                <a:spcPts val="0"/>
              </a:spcBef>
              <a:spcAft>
                <a:spcPts val="1200"/>
              </a:spcAft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ВКЛЮЧЕНИЯМИ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называются органические и минеральные тела в почве, образование которых не связано с почвообразовательными процессами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marL="111125" indent="-1588" algn="just">
              <a:spcBef>
                <a:spcPts val="0"/>
              </a:spcBef>
              <a:spcAft>
                <a:spcPts val="1200"/>
              </a:spcAft>
              <a:buNone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marL="111125" indent="-1588" algn="just">
              <a:spcBef>
                <a:spcPts val="0"/>
              </a:spcBef>
              <a:spcAft>
                <a:spcPts val="1200"/>
              </a:spcAft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Основными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видами включений являются: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marL="111125" indent="-1588" algn="just">
              <a:spcBef>
                <a:spcPts val="0"/>
              </a:spcBef>
              <a:spcAft>
                <a:spcPts val="1200"/>
              </a:spcAft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•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обломки горных пород различного размера,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окатанности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и минералогического состава,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marL="111125" indent="-1588" algn="just">
              <a:spcBef>
                <a:spcPts val="0"/>
              </a:spcBef>
              <a:spcAft>
                <a:spcPts val="1200"/>
              </a:spcAft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•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раковины моллюсков свидетельствуют о недавнем перемещении береговой линии на значительном пространстве суши, о существовании пресных озер и болот,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marL="111125" indent="-1588" algn="just">
              <a:spcBef>
                <a:spcPts val="0"/>
              </a:spcBef>
              <a:spcAft>
                <a:spcPts val="1200"/>
              </a:spcAft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•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остатки корней и стволов ранее не произраставших в данной местности растений говорят о коренной смене условий почвообразования, что особенно важно при изучении торфяников.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marL="111125" indent="-1588" algn="just">
              <a:spcBef>
                <a:spcPts val="0"/>
              </a:spcBef>
              <a:spcAft>
                <a:spcPts val="1200"/>
              </a:spcAft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•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антропогенные включения, которые представлены остатками кирпича, стекла, костей, обломков посуды, монетами, подтверждают антропогенный характер трансформации почвенного профиля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600" y="533400"/>
            <a:ext cx="8569982" cy="563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533400"/>
            <a:ext cx="8229600" cy="5592763"/>
          </a:xfrm>
        </p:spPr>
        <p:txBody>
          <a:bodyPr>
            <a:norm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МОРФОЛОГИЯ ПОЧВ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kk-KZ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ОРГАНО-МИНЕРАЛОГИЧЕСКИЙ СОСТАВ ПОЧВ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3048000" y="228600"/>
            <a:ext cx="248901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МОРФОЛОГИЯ ПОЧВ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04800" y="612845"/>
            <a:ext cx="8458200" cy="60170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 процессе развития почва приобретает ряд внешних признаков, которые отличают ее от горной породы. В ней выделяются генетические горизонты, образуются новые вещества и соединения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Морфологические признаки – это внешние признаки почвы, по которым ее можно судить о направленности почвообразовательного процесса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Главные морфологические признаки почвы:</a:t>
            </a:r>
          </a:p>
          <a:p>
            <a:pPr>
              <a:spcBef>
                <a:spcPts val="600"/>
              </a:spcBef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1)строение почвенного профиля,</a:t>
            </a:r>
          </a:p>
          <a:p>
            <a:pPr>
              <a:spcBef>
                <a:spcPts val="600"/>
              </a:spcBef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2)мощность почвы и ее горизонтов,</a:t>
            </a:r>
          </a:p>
          <a:p>
            <a:pPr>
              <a:spcBef>
                <a:spcPts val="600"/>
              </a:spcBef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3)структура,</a:t>
            </a:r>
          </a:p>
          <a:p>
            <a:pPr>
              <a:spcBef>
                <a:spcPts val="600"/>
              </a:spcBef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4)гранулометрический состав,</a:t>
            </a:r>
          </a:p>
          <a:p>
            <a:pPr>
              <a:spcBef>
                <a:spcPts val="600"/>
              </a:spcBef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5)сложение,</a:t>
            </a:r>
          </a:p>
          <a:p>
            <a:pPr>
              <a:spcBef>
                <a:spcPts val="600"/>
              </a:spcBef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6)влажность,</a:t>
            </a:r>
          </a:p>
          <a:p>
            <a:pPr>
              <a:spcBef>
                <a:spcPts val="600"/>
              </a:spcBef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7)окраска,</a:t>
            </a:r>
          </a:p>
          <a:p>
            <a:pPr>
              <a:spcBef>
                <a:spcPts val="600"/>
              </a:spcBef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8)новообразования и включения,</a:t>
            </a:r>
          </a:p>
          <a:p>
            <a:pPr>
              <a:spcBef>
                <a:spcPts val="600"/>
              </a:spcBef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9)характер перехода в нижележащий горизонт и форма границы.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28600" y="1295400"/>
            <a:ext cx="4572000" cy="40011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Строение почвенного профиля</a:t>
            </a:r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6" name="Picture 2" descr="Почвенный профиль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800600" y="914400"/>
            <a:ext cx="4284133" cy="4495800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304800" y="2362200"/>
            <a:ext cx="4343400" cy="39241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1800"/>
              </a:spcAft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•Развитие и эволюция почвы приводит к появлению в ней слоев, которые накладываются друг на друга и отличаются по ряду признаков: по структуре, цвету, механическому составу, направленности биологических процессов. Такие слои называются почвенными горизонтами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•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Совокупность почвенных горизонтов образует почвенный профиль, в виде вертикальной последовательности генетических горизонтов, специфических для каждых почв.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362200" y="304800"/>
            <a:ext cx="42672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Мощность почвы и ее горизонтов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28600" y="1143000"/>
            <a:ext cx="44196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b="1" i="1" dirty="0" smtClean="0">
                <a:latin typeface="Times New Roman" pitchFamily="18" charset="0"/>
                <a:cs typeface="Times New Roman" pitchFamily="18" charset="0"/>
              </a:rPr>
              <a:t>Мощность почвы – </a:t>
            </a:r>
            <a:r>
              <a:rPr lang="ru-RU" sz="1600" i="1" dirty="0" smtClean="0">
                <a:latin typeface="Times New Roman" pitchFamily="18" charset="0"/>
                <a:cs typeface="Times New Roman" pitchFamily="18" charset="0"/>
              </a:rPr>
              <a:t>это ее вертикальная протяженность, которая измеряется от дневной поверхности до слабо затронутой почвообразовательными процессами породы.</a:t>
            </a:r>
            <a:endParaRPr lang="ru-RU" sz="16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57200" y="5029200"/>
            <a:ext cx="8229600" cy="13542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i="1" dirty="0" smtClean="0">
                <a:latin typeface="Times New Roman" pitchFamily="18" charset="0"/>
                <a:cs typeface="Times New Roman" pitchFamily="18" charset="0"/>
              </a:rPr>
              <a:t>Генетические почвенные горизонты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— </a:t>
            </a:r>
            <a:r>
              <a:rPr lang="ru-RU" sz="1600" i="1" dirty="0" smtClean="0">
                <a:latin typeface="Times New Roman" pitchFamily="18" charset="0"/>
                <a:cs typeface="Times New Roman" pitchFamily="18" charset="0"/>
              </a:rPr>
              <a:t>это формирующиеся в процессе почвообразования однородные, обычно параллельные земной поверхности слои почвы, составляющие почвенный профиль и различающиеся между собой по морфологическим признакам, составу и свойствам.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Генетическими они называются потому, что образуются в процессе генезиса почв.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8" name="Picture 4" descr="Почвенный профиль (схема строения) — Мегаэнциклопедия Кирилла и Мефодия —  медиаобъект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29200" y="1143000"/>
            <a:ext cx="2603896" cy="3124200"/>
          </a:xfrm>
          <a:prstGeom prst="rect">
            <a:avLst/>
          </a:prstGeom>
          <a:noFill/>
        </p:spPr>
      </p:pic>
      <p:sp>
        <p:nvSpPr>
          <p:cNvPr id="6149" name="Rectangle 5"/>
          <p:cNvSpPr>
            <a:spLocks noChangeArrowheads="1"/>
          </p:cNvSpPr>
          <p:nvPr/>
        </p:nvSpPr>
        <p:spPr bwMode="auto">
          <a:xfrm>
            <a:off x="7696200" y="1447800"/>
            <a:ext cx="1143000" cy="17045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just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A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B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C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D</a:t>
            </a:r>
            <a:endParaRPr kumimoji="0" lang="en-US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28600" y="2819400"/>
            <a:ext cx="4572000" cy="1323439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Мощность почв колеблется в среднем от 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50 до 150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см. По существующим в почве горизонтам и их вертикальной мощности можно судить о характере почвообразующих процессов и наличии в почве тех или иных веществ.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Rectangle 1"/>
          <p:cNvSpPr>
            <a:spLocks noChangeArrowheads="1"/>
          </p:cNvSpPr>
          <p:nvPr/>
        </p:nvSpPr>
        <p:spPr bwMode="auto">
          <a:xfrm>
            <a:off x="2743200" y="228600"/>
            <a:ext cx="3635932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Минералогический состав почв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9" name="Picture 3" descr="Фермер освидетельствования почвы в руках от Macro_Media on Envato Element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969296" y="762001"/>
            <a:ext cx="3927053" cy="2209800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228600" y="609600"/>
            <a:ext cx="4572000" cy="3293209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Материнской основой почвообразования являются горные породы, вода, воздух и населяющие почву организмы, поэтому почва по своему химическому составу отличается от исходных почвообразующих пород. Основную массу горных пород составляют О, 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Si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и А1, на долю которых приходится 84,05%. Если прибавить 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Fe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Ca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, К, 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Mg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, то в сумме восемь элементов составляют 98,87% массы пород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Почвы наследуют характерные для пород соотношения, но содержание отдельных элементов изменяются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28600" y="4267200"/>
            <a:ext cx="4572000" cy="2308324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Первичные минералы </a:t>
            </a:r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изверженные, метаморфические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или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осадочные породы</a:t>
            </a:r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)</a:t>
            </a:r>
            <a:endParaRPr lang="kk-KZ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kk-KZ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kk-KZ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kk-KZ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kk-KZ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Вторичные минералов </a:t>
            </a:r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главным образом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глинистые минералы</a:t>
            </a:r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)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101" name="Picture 5" descr="Кварцевый песок крупный в Нур-Султане, , RU, Flagma.kz #2375267"/>
          <p:cNvPicPr>
            <a:picLocks noChangeAspect="1" noChangeArrowheads="1"/>
          </p:cNvPicPr>
          <p:nvPr/>
        </p:nvPicPr>
        <p:blipFill>
          <a:blip r:embed="rId3"/>
          <a:srcRect b="22642"/>
          <a:stretch>
            <a:fillRect/>
          </a:stretch>
        </p:blipFill>
        <p:spPr bwMode="auto">
          <a:xfrm rot="16200000">
            <a:off x="6554400" y="2818200"/>
            <a:ext cx="1981200" cy="2745600"/>
          </a:xfrm>
          <a:prstGeom prst="rect">
            <a:avLst/>
          </a:prstGeom>
          <a:noFill/>
        </p:spPr>
      </p:pic>
      <p:pic>
        <p:nvPicPr>
          <p:cNvPr id="4103" name="Picture 7" descr="Глинистые минералы - Презентация 144949-32"/>
          <p:cNvPicPr>
            <a:picLocks noChangeAspect="1" noChangeArrowheads="1"/>
          </p:cNvPicPr>
          <p:nvPr/>
        </p:nvPicPr>
        <p:blipFill>
          <a:blip r:embed="rId4"/>
          <a:srcRect l="3125" t="14583" r="6250" b="4167"/>
          <a:stretch>
            <a:fillRect/>
          </a:stretch>
        </p:blipFill>
        <p:spPr bwMode="auto">
          <a:xfrm>
            <a:off x="5105400" y="4495800"/>
            <a:ext cx="3276600" cy="220323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90600" y="152400"/>
            <a:ext cx="70866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Гранулометрический состав почв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81000" y="685800"/>
            <a:ext cx="838200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Гранулометрический состав почв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 содержание элементарных частиц различного размера.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Определить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размер каждой частицы, входящей в состав почвы, не представляется возможным. В лабораторных условиях ограничиваются определением доли частиц определенного размера в установленных пределах, которые называются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фракциями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гранулометрического состава.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122" name="AutoShape 2" descr="Казань | Гранулометрический состав почв - БезФормат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124" name="AutoShape 4" descr="Казань | Гранулометрический состав почв - БезФормат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419600" y="2895600"/>
            <a:ext cx="4495800" cy="3577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Прямоугольник 6"/>
          <p:cNvSpPr/>
          <p:nvPr/>
        </p:nvSpPr>
        <p:spPr>
          <a:xfrm>
            <a:off x="381000" y="2895600"/>
            <a:ext cx="3733800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i="1" dirty="0" smtClean="0">
                <a:latin typeface="Times New Roman" pitchFamily="18" charset="0"/>
                <a:cs typeface="Times New Roman" pitchFamily="18" charset="0"/>
              </a:rPr>
              <a:t>Гранулометрический состав почв имеет большое агрономическое значение. От него зависят все свойства и режимы: водный, тепловой, </a:t>
            </a:r>
            <a:r>
              <a:rPr lang="ru-RU" sz="1600" i="1" dirty="0" smtClean="0">
                <a:latin typeface="Times New Roman" pitchFamily="18" charset="0"/>
                <a:cs typeface="Times New Roman" pitchFamily="18" charset="0"/>
              </a:rPr>
              <a:t>воздушный</a:t>
            </a:r>
            <a:r>
              <a:rPr lang="ru-RU" sz="1600" i="1" dirty="0" smtClean="0">
                <a:latin typeface="Times New Roman" pitchFamily="18" charset="0"/>
                <a:cs typeface="Times New Roman" pitchFamily="18" charset="0"/>
              </a:rPr>
              <a:t>, питательный, все физические и физико-механические свойства. Песчаные и супесчаные почвы хорошо водопроницаемы, обладают </a:t>
            </a:r>
            <a:r>
              <a:rPr lang="ru-RU" sz="1600" i="1" dirty="0" err="1" smtClean="0">
                <a:latin typeface="Times New Roman" pitchFamily="18" charset="0"/>
                <a:cs typeface="Times New Roman" pitchFamily="18" charset="0"/>
              </a:rPr>
              <a:t>благо-приятным</a:t>
            </a:r>
            <a:r>
              <a:rPr lang="ru-RU" sz="1600" i="1" dirty="0" smtClean="0">
                <a:latin typeface="Times New Roman" pitchFamily="18" charset="0"/>
                <a:cs typeface="Times New Roman" pitchFamily="18" charset="0"/>
              </a:rPr>
              <a:t> тепловым и воздушным режимом, легко обрабатываются, но </a:t>
            </a:r>
            <a:r>
              <a:rPr lang="ru-RU" sz="1600" i="1" dirty="0" err="1" smtClean="0">
                <a:latin typeface="Times New Roman" pitchFamily="18" charset="0"/>
                <a:cs typeface="Times New Roman" pitchFamily="18" charset="0"/>
              </a:rPr>
              <a:t>бесструктурны</a:t>
            </a:r>
            <a:r>
              <a:rPr lang="ru-RU" sz="1600" i="1" dirty="0" smtClean="0">
                <a:latin typeface="Times New Roman" pitchFamily="18" charset="0"/>
                <a:cs typeface="Times New Roman" pitchFamily="18" charset="0"/>
              </a:rPr>
              <a:t>, бедны гумусом и зольными элементами, имеют низкую поглотительную способность и </a:t>
            </a:r>
            <a:r>
              <a:rPr lang="ru-RU" sz="1600" i="1" dirty="0" err="1" smtClean="0">
                <a:latin typeface="Times New Roman" pitchFamily="18" charset="0"/>
                <a:cs typeface="Times New Roman" pitchFamily="18" charset="0"/>
              </a:rPr>
              <a:t>буферность</a:t>
            </a:r>
            <a:r>
              <a:rPr lang="ru-RU" sz="1600" i="1" dirty="0" smtClean="0">
                <a:latin typeface="Times New Roman" pitchFamily="18" charset="0"/>
                <a:cs typeface="Times New Roman" pitchFamily="18" charset="0"/>
              </a:rPr>
              <a:t>, плохо удерживают воду.</a:t>
            </a:r>
            <a:endParaRPr lang="ru-RU" sz="1600" i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3181" y="457200"/>
            <a:ext cx="8809147" cy="601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Какой фундамент лучше на глинистой почве: выбор советы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600" y="381000"/>
            <a:ext cx="4876800" cy="2476501"/>
          </a:xfrm>
          <a:prstGeom prst="rect">
            <a:avLst/>
          </a:prstGeom>
          <a:noFill/>
        </p:spPr>
      </p:pic>
      <p:pic>
        <p:nvPicPr>
          <p:cNvPr id="3076" name="Picture 4" descr="Песчаная почва: главные особенности и правила обогащения почвы | Огородники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830973" y="1219200"/>
            <a:ext cx="5313027" cy="2895600"/>
          </a:xfrm>
          <a:prstGeom prst="rect">
            <a:avLst/>
          </a:prstGeom>
          <a:noFill/>
        </p:spPr>
      </p:pic>
      <p:pic>
        <p:nvPicPr>
          <p:cNvPr id="3078" name="Picture 6" descr="Торф, земля, чернозем, супесь, глина, суглинок . Цена - 150.00 руб.,  Новосибирская область - НГС.ОБЪЯВЛЕНИЯ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04800" y="3810000"/>
            <a:ext cx="4876800" cy="273367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143</TotalTime>
  <Words>1282</Words>
  <Application>Microsoft Office PowerPoint</Application>
  <PresentationFormat>Экран (4:3)</PresentationFormat>
  <Paragraphs>92</Paragraphs>
  <Slides>18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Тема Office</vt:lpstr>
      <vt:lpstr>CТРУКТУРА ПОЧВ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ТОПЫРАҚ ҚҰРЫЛЫМЫ</dc:title>
  <dc:creator>Admin</dc:creator>
  <cp:lastModifiedBy>Admin</cp:lastModifiedBy>
  <cp:revision>23</cp:revision>
  <dcterms:created xsi:type="dcterms:W3CDTF">2020-10-06T14:28:04Z</dcterms:created>
  <dcterms:modified xsi:type="dcterms:W3CDTF">2020-10-08T17:55:17Z</dcterms:modified>
</cp:coreProperties>
</file>